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698" r:id="rId2"/>
    <p:sldId id="662" r:id="rId3"/>
    <p:sldId id="694" r:id="rId4"/>
    <p:sldId id="686" r:id="rId5"/>
    <p:sldId id="690" r:id="rId6"/>
    <p:sldId id="689" r:id="rId7"/>
    <p:sldId id="699" r:id="rId8"/>
    <p:sldId id="700" r:id="rId9"/>
    <p:sldId id="709" r:id="rId10"/>
    <p:sldId id="701" r:id="rId11"/>
    <p:sldId id="705" r:id="rId12"/>
    <p:sldId id="710" r:id="rId13"/>
    <p:sldId id="702" r:id="rId14"/>
    <p:sldId id="706" r:id="rId15"/>
    <p:sldId id="711" r:id="rId16"/>
    <p:sldId id="704" r:id="rId17"/>
    <p:sldId id="717" r:id="rId18"/>
    <p:sldId id="714" r:id="rId19"/>
    <p:sldId id="716" r:id="rId20"/>
    <p:sldId id="713" r:id="rId21"/>
    <p:sldId id="718" r:id="rId22"/>
    <p:sldId id="56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82C4"/>
    <a:srgbClr val="4E82C5"/>
    <a:srgbClr val="CDE1C5"/>
    <a:srgbClr val="FBC190"/>
    <a:srgbClr val="CCC2DA"/>
    <a:srgbClr val="DA9694"/>
    <a:srgbClr val="EEB689"/>
    <a:srgbClr val="DDE7DA"/>
    <a:srgbClr val="EDB589"/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90510" autoAdjust="0"/>
  </p:normalViewPr>
  <p:slideViewPr>
    <p:cSldViewPr>
      <p:cViewPr varScale="1">
        <p:scale>
          <a:sx n="110" d="100"/>
          <a:sy n="110" d="100"/>
        </p:scale>
        <p:origin x="16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52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120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EB59C-84B3-48BD-A4EF-C1E475EEEB78}" type="datetimeFigureOut">
              <a:rPr lang="ko-KR" altLang="en-US" smtClean="0"/>
              <a:t>2020. 5. 14.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9E48F-E46B-45DB-A62E-DDD6A2F67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96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electr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uggingface.co/transformers/model_doc/electra.html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ALBER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uggingface.co/transformers/model_doc/albert.html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iiger/bert_scor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vashik/knnl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64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5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7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5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https://github.com/google-research/electra</a:t>
            </a:r>
            <a:endParaRPr lang="en-US" b="0" dirty="0">
              <a:effectLst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HuggingFace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https://huggingface.co/transformers/model_doc/electra.html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11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0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271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(TF, with pre-trained weights):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https://github.com/google-research/ALBERT</a:t>
            </a:r>
            <a:endParaRPr lang="en-US" b="0" dirty="0">
              <a:effectLst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HugginFace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https://huggingface.co/transformers/model_doc/albert.html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80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83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81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5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https://github.com/Tiiiger/bert_score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26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04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54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53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93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46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Code: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https://github.com/urvashik/knnlm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40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Figure 1: An illustration of </a:t>
            </a:r>
            <a:r>
              <a:rPr lang="en-US" sz="2400" dirty="0" err="1"/>
              <a:t>kNN</a:t>
            </a:r>
            <a:r>
              <a:rPr lang="en-US" sz="2400" dirty="0"/>
              <a:t>-LM. A datastore is constructed with an entry for each training set token, and an encoding of its leftward context. For inference, a test context is encoded, and the k most similar training contexts are retrieved from the datastore, along with the corresponding targets. A distribution over targets is computed based on the distance of the corresponding context from the test context. This distribution is then interpolated with the original model’s output distribution.</a:t>
            </a:r>
            <a:endParaRPr lang="en-US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28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Cache: Model saves and retrieves neighbors from earlier in the test document, rather than the training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9E48F-E46B-45DB-A62E-DDD6A2F679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94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6453336"/>
            <a:ext cx="9144000" cy="21602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60648"/>
            <a:ext cx="9144000" cy="2160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7936" y="6257657"/>
            <a:ext cx="576064" cy="562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" y="167374"/>
            <a:ext cx="1725960" cy="30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69" y="28857"/>
            <a:ext cx="865707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72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97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81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453336"/>
            <a:ext cx="9144000" cy="21602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260648"/>
            <a:ext cx="9144000" cy="2160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날짜 개체 틀 3"/>
          <p:cNvSpPr txBox="1">
            <a:spLocks/>
          </p:cNvSpPr>
          <p:nvPr userDrawn="1"/>
        </p:nvSpPr>
        <p:spPr>
          <a:xfrm>
            <a:off x="457200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F53C2A-7C0B-4DC8-903B-E70256884734}" type="datetimeFigureOut">
              <a:rPr lang="ko-KR" altLang="en-US" smtClean="0">
                <a:solidFill>
                  <a:schemeClr val="bg1"/>
                </a:solidFill>
              </a:rPr>
              <a:pPr/>
              <a:t>2020. 5. 14.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7936" y="6257657"/>
            <a:ext cx="576064" cy="562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38288" y="274639"/>
            <a:ext cx="6148512" cy="1325562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" y="167374"/>
            <a:ext cx="1725960" cy="30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69" y="28857"/>
            <a:ext cx="865707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1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61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70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81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70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32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09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55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3C2A-7C0B-4DC8-903B-E70256884734}" type="datetimeFigureOut">
              <a:rPr lang="ko-KR" altLang="en-US" smtClean="0"/>
              <a:t>2020. 5. 14.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0ED34-E781-4CEA-8CB0-6814ED50C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67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electr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ggingface.co/transformers/model_doc/electra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ALBER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ggingface.co/transformers/model_doc/albert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iiger/bert_sco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transformers/model_doc/albert.html" TargetMode="External"/><Relationship Id="rId3" Type="http://schemas.openxmlformats.org/officeDocument/2006/relationships/hyperlink" Target="https://github.com/Tiiiger/bert_score" TargetMode="External"/><Relationship Id="rId7" Type="http://schemas.openxmlformats.org/officeDocument/2006/relationships/hyperlink" Target="https://github.com/google-research/ALBER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transformers/model_doc/electra.html" TargetMode="External"/><Relationship Id="rId5" Type="http://schemas.openxmlformats.org/officeDocument/2006/relationships/hyperlink" Target="https://github.com/google-research/electra" TargetMode="External"/><Relationship Id="rId4" Type="http://schemas.openxmlformats.org/officeDocument/2006/relationships/hyperlink" Target="https://github.com/urvashik/knnl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vashik/knnl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1124744"/>
            <a:ext cx="8208912" cy="2232248"/>
          </a:xfrm>
        </p:spPr>
        <p:txBody>
          <a:bodyPr>
            <a:normAutofit/>
          </a:bodyPr>
          <a:lstStyle/>
          <a:p>
            <a:r>
              <a:rPr lang="en-US" sz="4000" dirty="0"/>
              <a:t>Some Highlights of ICLR 2020</a:t>
            </a:r>
            <a:endParaRPr lang="en-US" sz="1600" dirty="0">
              <a:effectLst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899320" y="4880674"/>
            <a:ext cx="5192960" cy="1500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Artificial Brain Research Lab., School of Electronics Engineering, </a:t>
            </a:r>
            <a:br>
              <a:rPr lang="en-US" altLang="ko-KR" sz="2400" dirty="0"/>
            </a:br>
            <a:r>
              <a:rPr lang="en-US" altLang="ko-KR" sz="2400" dirty="0"/>
              <a:t>Kyungpook National University</a:t>
            </a:r>
          </a:p>
          <a:p>
            <a:endParaRPr lang="en-US" altLang="ko-KR" sz="2400" dirty="0"/>
          </a:p>
          <a:p>
            <a:r>
              <a:rPr lang="en-US" altLang="ko-KR" sz="2400" dirty="0"/>
              <a:t>14-May-2020</a:t>
            </a:r>
            <a:endParaRPr lang="ko-KR" altLang="en-US" sz="2400" dirty="0"/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821160" y="3140968"/>
            <a:ext cx="7560840" cy="1944216"/>
          </a:xfrm>
        </p:spPr>
        <p:txBody>
          <a:bodyPr>
            <a:normAutofit/>
          </a:bodyPr>
          <a:lstStyle/>
          <a:p>
            <a:pPr marL="1028700" algn="l">
              <a:tabLst>
                <a:tab pos="3886200" algn="l"/>
              </a:tabLst>
            </a:pPr>
            <a:endParaRPr lang="en-US" sz="2000" dirty="0"/>
          </a:p>
          <a:p>
            <a:pPr marL="1028700" algn="l">
              <a:tabLst>
                <a:tab pos="3886200" algn="l"/>
              </a:tabLst>
            </a:pPr>
            <a:r>
              <a:rPr lang="pt-BR" altLang="ko-KR" sz="2000" dirty="0"/>
              <a:t>          </a:t>
            </a:r>
          </a:p>
          <a:p>
            <a:pPr marL="1028700" algn="l">
              <a:tabLst>
                <a:tab pos="3886200" algn="l"/>
              </a:tabLst>
            </a:pPr>
            <a:r>
              <a:rPr lang="pt-BR" altLang="ko-KR" sz="1800" dirty="0"/>
              <a:t>           Presenter: Gwenaelle Cunha Sergio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1184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312876"/>
            <a:ext cx="8208912" cy="2232248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StructBERT</a:t>
            </a:r>
            <a:r>
              <a:rPr lang="en-US" sz="4000" dirty="0"/>
              <a:t>: Incorporating Language Structures into Pre-training for Deep Language Understanding </a:t>
            </a:r>
            <a:br>
              <a:rPr lang="en-US" sz="4000" dirty="0"/>
            </a:br>
            <a:br>
              <a:rPr lang="en-US" sz="3600" dirty="0"/>
            </a:br>
            <a:r>
              <a:rPr lang="en-US" sz="1800" dirty="0"/>
              <a:t>Wei Wang et al.</a:t>
            </a:r>
            <a:br>
              <a:rPr lang="en-US" sz="1800" dirty="0"/>
            </a:br>
            <a:r>
              <a:rPr lang="en-US" sz="1800" dirty="0"/>
              <a:t>(Alibaba Group)</a:t>
            </a:r>
            <a:br>
              <a:rPr lang="en-US" sz="1800" dirty="0"/>
            </a:br>
            <a:br>
              <a:rPr lang="en-US" sz="1800" dirty="0"/>
            </a:br>
            <a:r>
              <a:rPr lang="en-US" sz="1300" dirty="0"/>
              <a:t>Note: No code, no plan to release</a:t>
            </a:r>
          </a:p>
        </p:txBody>
      </p:sp>
    </p:spTree>
    <p:extLst>
      <p:ext uri="{BB962C8B-B14F-4D97-AF65-F5344CB8AC3E}">
        <p14:creationId xmlns:p14="http://schemas.microsoft.com/office/powerpoint/2010/main" val="308795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Proposed Model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120DE-A5BE-B444-AAFC-3D0F9B470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4608512"/>
          </a:xfrm>
        </p:spPr>
        <p:txBody>
          <a:bodyPr>
            <a:normAutofit/>
          </a:bodyPr>
          <a:lstStyle/>
          <a:p>
            <a:r>
              <a:rPr lang="pt-BR" sz="1800" b="1" dirty="0"/>
              <a:t>New </a:t>
            </a:r>
            <a:r>
              <a:rPr lang="pt-BR" sz="1800" b="1" dirty="0" err="1"/>
              <a:t>pre</a:t>
            </a:r>
            <a:r>
              <a:rPr lang="pt-BR" sz="1800" b="1" dirty="0"/>
              <a:t>-training </a:t>
            </a:r>
            <a:r>
              <a:rPr lang="pt-BR" sz="1800" b="1" dirty="0" err="1"/>
              <a:t>objectives</a:t>
            </a:r>
            <a:r>
              <a:rPr lang="pt-BR" sz="1800" b="1" dirty="0"/>
              <a:t> in BERT</a:t>
            </a:r>
          </a:p>
          <a:p>
            <a:endParaRPr lang="pt-BR" sz="1800" b="1" dirty="0"/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CF26A-F128-9F43-A46D-E31B8F013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50022"/>
            <a:ext cx="4374045" cy="2212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17885-BC6B-984F-8ADE-07D8C8B7F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237685"/>
            <a:ext cx="3662615" cy="2624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16513F-0662-EF46-889E-35643E095B02}"/>
              </a:ext>
            </a:extLst>
          </p:cNvPr>
          <p:cNvSpPr txBox="1"/>
          <p:nvPr/>
        </p:nvSpPr>
        <p:spPr>
          <a:xfrm>
            <a:off x="541015" y="5025531"/>
            <a:ext cx="4156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Given a set of words in random order from a </a:t>
            </a:r>
          </a:p>
          <a:p>
            <a:pPr algn="ctr"/>
            <a:r>
              <a:rPr lang="en-US" sz="1400" dirty="0"/>
              <a:t>sentence, ideally a good language model </a:t>
            </a:r>
          </a:p>
          <a:p>
            <a:pPr algn="ctr"/>
            <a:r>
              <a:rPr lang="en-US" sz="1400" dirty="0"/>
              <a:t>should be able to recover this sentence by </a:t>
            </a:r>
          </a:p>
          <a:p>
            <a:pPr algn="ctr"/>
            <a:r>
              <a:rPr lang="en-US" sz="1400" dirty="0"/>
              <a:t>reconstructing the correct order of these words.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E32DB-B6B4-3649-9092-F089263F6080}"/>
              </a:ext>
            </a:extLst>
          </p:cNvPr>
          <p:cNvSpPr txBox="1"/>
          <p:nvPr/>
        </p:nvSpPr>
        <p:spPr>
          <a:xfrm>
            <a:off x="5004048" y="4996333"/>
            <a:ext cx="3926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Extension of the NSP task in the original BERT. </a:t>
            </a:r>
            <a:r>
              <a:rPr lang="en-US" sz="1400" dirty="0" err="1"/>
              <a:t>StructBERT</a:t>
            </a:r>
            <a:r>
              <a:rPr lang="en-US" sz="1400" dirty="0"/>
              <a:t> performs next, previous and random sentence prediction.</a:t>
            </a:r>
          </a:p>
          <a:p>
            <a:r>
              <a:rPr lang="en-US" sz="1400" u="sng" dirty="0"/>
              <a:t>Goal</a:t>
            </a:r>
            <a:r>
              <a:rPr lang="en-US" sz="1400" dirty="0"/>
              <a:t>: “to make the pre-trained language model aware of the sequential order of the sentences in a bidirectional manner.“</a:t>
            </a:r>
          </a:p>
        </p:txBody>
      </p:sp>
    </p:spTree>
    <p:extLst>
      <p:ext uri="{BB962C8B-B14F-4D97-AF65-F5344CB8AC3E}">
        <p14:creationId xmlns:p14="http://schemas.microsoft.com/office/powerpoint/2010/main" val="2877288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120DE-A5BE-B444-AAFC-3D0F9B470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4608512"/>
          </a:xfrm>
        </p:spPr>
        <p:txBody>
          <a:bodyPr>
            <a:normAutofit/>
          </a:bodyPr>
          <a:lstStyle/>
          <a:p>
            <a:r>
              <a:rPr lang="en-US" sz="1600" b="1" dirty="0" err="1"/>
              <a:t>SoTA</a:t>
            </a:r>
            <a:r>
              <a:rPr lang="en-US" sz="1600" dirty="0"/>
              <a:t> in GLEU Benchmark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Model was </a:t>
            </a:r>
            <a:r>
              <a:rPr lang="en-US" sz="1600" b="1" dirty="0"/>
              <a:t>trained</a:t>
            </a:r>
            <a:r>
              <a:rPr lang="en-US" sz="1600" dirty="0"/>
              <a:t> on 64 v100 GPUs for about </a:t>
            </a:r>
            <a:r>
              <a:rPr lang="en-US" sz="1600" b="1" dirty="0"/>
              <a:t>two months</a:t>
            </a:r>
            <a:r>
              <a:rPr lang="en-US" sz="1600" dirty="0"/>
              <a:t> (according to author)</a:t>
            </a:r>
            <a:endParaRPr lang="pt-BR" sz="1600" b="1" dirty="0"/>
          </a:p>
          <a:p>
            <a:endParaRPr lang="pt-BR" sz="1600" b="1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6758E-43FB-ED45-949C-A079053F0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3" y="2074723"/>
            <a:ext cx="7658000" cy="270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3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312876"/>
            <a:ext cx="8208912" cy="2232248"/>
          </a:xfrm>
        </p:spPr>
        <p:txBody>
          <a:bodyPr>
            <a:normAutofit fontScale="90000"/>
          </a:bodyPr>
          <a:lstStyle/>
          <a:p>
            <a:r>
              <a:rPr lang="en-US" sz="3800" dirty="0"/>
              <a:t>ELECTRA: Pre-training Text Encoders as Discriminators Rather Than Generators</a:t>
            </a:r>
            <a:br>
              <a:rPr lang="en-US" sz="4000" dirty="0"/>
            </a:br>
            <a:br>
              <a:rPr lang="en-US" sz="3600" dirty="0"/>
            </a:br>
            <a:r>
              <a:rPr lang="en-US" sz="1800" dirty="0"/>
              <a:t>Kevin Clark, Minh-Thang Luong, Quoc V. Le, Christopher D. Manning</a:t>
            </a:r>
            <a:br>
              <a:rPr lang="en-US" sz="1800" dirty="0"/>
            </a:br>
            <a:r>
              <a:rPr lang="en-US" sz="1800" dirty="0"/>
              <a:t>(Stanford Uni, Google Brain)</a:t>
            </a:r>
            <a:br>
              <a:rPr lang="en-US" sz="1800" dirty="0"/>
            </a:br>
            <a:br>
              <a:rPr lang="en-US" sz="1800" dirty="0"/>
            </a:br>
            <a:r>
              <a:rPr lang="en-US" sz="1300" dirty="0"/>
              <a:t>Code (</a:t>
            </a:r>
            <a:r>
              <a:rPr lang="en-US" sz="1300" dirty="0" err="1"/>
              <a:t>Tensorflow</a:t>
            </a:r>
            <a:r>
              <a:rPr lang="en-US" sz="1300" dirty="0"/>
              <a:t>): </a:t>
            </a:r>
            <a:r>
              <a:rPr lang="en-US" sz="1300" u="sng" dirty="0">
                <a:hlinkClick r:id="rId3"/>
              </a:rPr>
              <a:t>https://github.com/google-research/electra</a:t>
            </a:r>
            <a:br>
              <a:rPr lang="en-US" sz="1300" dirty="0"/>
            </a:br>
            <a:r>
              <a:rPr lang="en-US" sz="1300" dirty="0"/>
              <a:t>Code (</a:t>
            </a:r>
            <a:r>
              <a:rPr lang="en-US" sz="1300" dirty="0" err="1"/>
              <a:t>HuggingFace</a:t>
            </a:r>
            <a:r>
              <a:rPr lang="en-US" sz="1300" dirty="0"/>
              <a:t>): </a:t>
            </a:r>
            <a:r>
              <a:rPr lang="en-US" sz="1300" u="sng" dirty="0">
                <a:hlinkClick r:id="rId4"/>
              </a:rPr>
              <a:t>https://huggingface.co/transformers/model_doc/electra.html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7847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Proposed Model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967BB-26D5-974A-80EA-88EB2C9E3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00808"/>
            <a:ext cx="4891817" cy="4608512"/>
          </a:xfrm>
        </p:spPr>
        <p:txBody>
          <a:bodyPr>
            <a:normAutofit/>
          </a:bodyPr>
          <a:lstStyle/>
          <a:p>
            <a:r>
              <a:rPr lang="pt-BR" sz="1800" b="1" dirty="0" err="1"/>
              <a:t>Motivation</a:t>
            </a:r>
            <a:r>
              <a:rPr lang="pt-BR" sz="1800" b="1" dirty="0"/>
              <a:t>:</a:t>
            </a:r>
          </a:p>
          <a:p>
            <a:pPr lvl="1"/>
            <a:r>
              <a:rPr lang="pt-BR" sz="1400" dirty="0" err="1"/>
              <a:t>Make</a:t>
            </a:r>
            <a:r>
              <a:rPr lang="pt-BR" sz="1400" dirty="0"/>
              <a:t> </a:t>
            </a:r>
            <a:r>
              <a:rPr lang="pt-BR" sz="1400" dirty="0" err="1"/>
              <a:t>models</a:t>
            </a:r>
            <a:r>
              <a:rPr lang="pt-BR" sz="1400" dirty="0"/>
              <a:t> more </a:t>
            </a:r>
            <a:r>
              <a:rPr lang="pt-BR" sz="1400" dirty="0" err="1"/>
              <a:t>green</a:t>
            </a:r>
            <a:r>
              <a:rPr lang="pt-BR" sz="1400" dirty="0"/>
              <a:t>.</a:t>
            </a:r>
          </a:p>
          <a:p>
            <a:pPr lvl="1"/>
            <a:r>
              <a:rPr lang="pt-BR" sz="1400" dirty="0" err="1"/>
              <a:t>Achieve</a:t>
            </a:r>
            <a:r>
              <a:rPr lang="pt-BR" sz="1400" dirty="0"/>
              <a:t> </a:t>
            </a:r>
            <a:r>
              <a:rPr lang="pt-BR" sz="1400" dirty="0" err="1"/>
              <a:t>good</a:t>
            </a:r>
            <a:r>
              <a:rPr lang="pt-BR" sz="1400" dirty="0"/>
              <a:t> performance </a:t>
            </a:r>
            <a:r>
              <a:rPr lang="pt-BR" sz="1400" dirty="0" err="1"/>
              <a:t>without</a:t>
            </a:r>
            <a:r>
              <a:rPr lang="pt-BR" sz="1400" dirty="0"/>
              <a:t> </a:t>
            </a:r>
            <a:r>
              <a:rPr lang="pt-BR" sz="1400" dirty="0" err="1"/>
              <a:t>the</a:t>
            </a:r>
            <a:r>
              <a:rPr lang="pt-BR" sz="1400" dirty="0"/>
              <a:t> </a:t>
            </a:r>
            <a:r>
              <a:rPr lang="pt-BR" sz="1400" dirty="0" err="1"/>
              <a:t>need</a:t>
            </a:r>
            <a:r>
              <a:rPr lang="pt-BR" sz="1400" dirty="0"/>
              <a:t> </a:t>
            </a:r>
            <a:r>
              <a:rPr lang="pt-BR" sz="1400" dirty="0" err="1"/>
              <a:t>to</a:t>
            </a:r>
            <a:r>
              <a:rPr lang="pt-BR" sz="1400" dirty="0"/>
              <a:t> </a:t>
            </a:r>
            <a:r>
              <a:rPr lang="pt-BR" sz="1400" dirty="0" err="1"/>
              <a:t>make</a:t>
            </a:r>
            <a:r>
              <a:rPr lang="pt-BR" sz="1400" dirty="0"/>
              <a:t> </a:t>
            </a:r>
            <a:r>
              <a:rPr lang="pt-BR" sz="1400" dirty="0" err="1"/>
              <a:t>the</a:t>
            </a:r>
            <a:r>
              <a:rPr lang="pt-BR" sz="1400" dirty="0"/>
              <a:t> </a:t>
            </a:r>
            <a:r>
              <a:rPr lang="pt-BR" sz="1400" dirty="0" err="1"/>
              <a:t>model</a:t>
            </a:r>
            <a:r>
              <a:rPr lang="pt-BR" sz="1400" dirty="0"/>
              <a:t> </a:t>
            </a:r>
            <a:r>
              <a:rPr lang="pt-BR" sz="1400" dirty="0" err="1"/>
              <a:t>bigger</a:t>
            </a:r>
            <a:r>
              <a:rPr lang="pt-BR" sz="1400" dirty="0"/>
              <a:t>, more data </a:t>
            </a:r>
            <a:r>
              <a:rPr lang="pt-BR" sz="1400" dirty="0" err="1"/>
              <a:t>and</a:t>
            </a:r>
            <a:r>
              <a:rPr lang="pt-BR" sz="1400" dirty="0"/>
              <a:t> more </a:t>
            </a:r>
            <a:r>
              <a:rPr lang="pt-BR" sz="1400" dirty="0" err="1"/>
              <a:t>computing</a:t>
            </a:r>
            <a:r>
              <a:rPr lang="pt-BR" sz="1400" dirty="0"/>
              <a:t> </a:t>
            </a:r>
            <a:r>
              <a:rPr lang="pt-BR" sz="1400" dirty="0" err="1"/>
              <a:t>power</a:t>
            </a:r>
            <a:r>
              <a:rPr lang="pt-BR" sz="1400" dirty="0"/>
              <a:t>.</a:t>
            </a:r>
          </a:p>
          <a:p>
            <a:r>
              <a:rPr lang="pt-BR" sz="1800" b="1" dirty="0" err="1"/>
              <a:t>Proposed</a:t>
            </a:r>
            <a:r>
              <a:rPr lang="pt-BR" sz="1800" b="1" dirty="0"/>
              <a:t>:</a:t>
            </a:r>
          </a:p>
          <a:p>
            <a:pPr lvl="1"/>
            <a:r>
              <a:rPr lang="pt-BR" sz="1400" dirty="0"/>
              <a:t>New </a:t>
            </a:r>
            <a:r>
              <a:rPr lang="en-US" sz="1400" dirty="0"/>
              <a:t>pre-training task: replaced token detection</a:t>
            </a:r>
          </a:p>
          <a:p>
            <a:endParaRPr lang="pt-BR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7DFFF-2372-7D48-8186-C0CCAC968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19667" r="15537"/>
          <a:stretch/>
        </p:blipFill>
        <p:spPr>
          <a:xfrm>
            <a:off x="5349018" y="1484784"/>
            <a:ext cx="3337783" cy="230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28143-6FD4-B14F-A7C6-3C20B8E0164F}"/>
              </a:ext>
            </a:extLst>
          </p:cNvPr>
          <p:cNvSpPr txBox="1"/>
          <p:nvPr/>
        </p:nvSpPr>
        <p:spPr>
          <a:xfrm>
            <a:off x="628627" y="5561847"/>
            <a:ext cx="7821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- Generator is trained together with the ELECTRA model.</a:t>
            </a:r>
          </a:p>
          <a:p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- When fine-tuning it for downstream tasks, only ELECTRA is used.</a:t>
            </a:r>
          </a:p>
          <a:p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- Advantage over BERT: able to learn from every single input position instead of the 15% only.</a:t>
            </a:r>
            <a:endParaRPr lang="en-KR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A59F0F-AD0F-0943-97C3-8ABB9401D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 t="23000" r="22509" b="4308"/>
          <a:stretch/>
        </p:blipFill>
        <p:spPr>
          <a:xfrm>
            <a:off x="628628" y="3710812"/>
            <a:ext cx="3024336" cy="173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FFDC15-5F5D-C64D-87A7-B9E410376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25" y="3999068"/>
            <a:ext cx="4632887" cy="12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28143-6FD4-B14F-A7C6-3C20B8E0164F}"/>
              </a:ext>
            </a:extLst>
          </p:cNvPr>
          <p:cNvSpPr txBox="1"/>
          <p:nvPr/>
        </p:nvSpPr>
        <p:spPr>
          <a:xfrm>
            <a:off x="686346" y="3547176"/>
            <a:ext cx="1469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Computing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A2CF0-681F-C647-9718-B4CCDF1B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1733465"/>
            <a:ext cx="7835900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F2450-8C6F-5048-B16B-24DB4EA5B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4" y="3885730"/>
            <a:ext cx="7353126" cy="2423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9EA2B3-9B87-5C48-A038-ADFB2B34D803}"/>
              </a:ext>
            </a:extLst>
          </p:cNvPr>
          <p:cNvSpPr txBox="1"/>
          <p:nvPr/>
        </p:nvSpPr>
        <p:spPr>
          <a:xfrm>
            <a:off x="827584" y="3296017"/>
            <a:ext cx="7488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With ensemble, ELECTRA-large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61F6BB-895A-6646-B8CA-985CB1BCC7B9}"/>
              </a:ext>
            </a:extLst>
          </p:cNvPr>
          <p:cNvSpPr txBox="1"/>
          <p:nvPr/>
        </p:nvSpPr>
        <p:spPr>
          <a:xfrm>
            <a:off x="686346" y="1418774"/>
            <a:ext cx="1469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GLUE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33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312876"/>
            <a:ext cx="8208912" cy="2232248"/>
          </a:xfrm>
        </p:spPr>
        <p:txBody>
          <a:bodyPr>
            <a:normAutofit fontScale="90000"/>
          </a:bodyPr>
          <a:lstStyle/>
          <a:p>
            <a:r>
              <a:rPr lang="en-US" sz="3800" dirty="0"/>
              <a:t>ALBERT: A Lite BERT for Self-supervised Learning of Language Representations</a:t>
            </a:r>
            <a:br>
              <a:rPr lang="en-US" sz="3800" dirty="0"/>
            </a:br>
            <a:br>
              <a:rPr lang="en-US" sz="3600" dirty="0"/>
            </a:br>
            <a:r>
              <a:rPr lang="en-US" sz="1800" dirty="0" err="1"/>
              <a:t>Zhenzhong</a:t>
            </a:r>
            <a:r>
              <a:rPr lang="en-US" sz="1800" dirty="0"/>
              <a:t> Lan et al.</a:t>
            </a:r>
            <a:br>
              <a:rPr lang="en-US" sz="1800" dirty="0"/>
            </a:br>
            <a:r>
              <a:rPr lang="en-US" sz="1800" dirty="0"/>
              <a:t>(Google Research)</a:t>
            </a:r>
            <a:br>
              <a:rPr lang="en-US" sz="1800" dirty="0"/>
            </a:br>
            <a:br>
              <a:rPr lang="en-US" sz="1800" dirty="0"/>
            </a:br>
            <a:r>
              <a:rPr lang="en-US" sz="1300" dirty="0"/>
              <a:t>Code (TF, with pre-trained weights): </a:t>
            </a:r>
            <a:r>
              <a:rPr lang="en-US" sz="1300" u="sng" dirty="0">
                <a:hlinkClick r:id="rId3"/>
              </a:rPr>
              <a:t>https://github.com/google-research/ALBERT</a:t>
            </a:r>
            <a:br>
              <a:rPr lang="en-US" sz="1300" dirty="0"/>
            </a:br>
            <a:r>
              <a:rPr lang="en-US" sz="1300" dirty="0"/>
              <a:t>Code (</a:t>
            </a:r>
            <a:r>
              <a:rPr lang="en-US" sz="1300" dirty="0" err="1"/>
              <a:t>HugginFace</a:t>
            </a:r>
            <a:r>
              <a:rPr lang="en-US" sz="1300" dirty="0"/>
              <a:t>): </a:t>
            </a:r>
            <a:r>
              <a:rPr lang="en-US" sz="1300" u="sng" dirty="0">
                <a:hlinkClick r:id="rId4"/>
              </a:rPr>
              <a:t>https://huggingface.co/transformers/model_doc/albert.html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0780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29084DB8-21F4-1040-9FC7-F108F6A1D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460851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600" b="1" dirty="0">
                <a:ea typeface="Tahoma" panose="020B0604030504040204" pitchFamily="34" charset="0"/>
              </a:rPr>
              <a:t>3 additional pre-training strategies</a:t>
            </a:r>
            <a:r>
              <a:rPr lang="en-US" sz="1600" dirty="0">
                <a:ea typeface="Tahoma" panose="020B0604030504040204" pitchFamily="34" charset="0"/>
              </a:rPr>
              <a:t> to boost performance:</a:t>
            </a:r>
          </a:p>
          <a:p>
            <a:pPr marL="685800" lvl="1"/>
            <a:r>
              <a:rPr lang="en-US" sz="1400" dirty="0">
                <a:ea typeface="Tahoma" panose="020B0604030504040204" pitchFamily="34" charset="0"/>
              </a:rPr>
              <a:t>Sentence Order Prediction (</a:t>
            </a:r>
            <a:r>
              <a:rPr lang="en-US" sz="1400" b="1" dirty="0">
                <a:ea typeface="Tahoma" panose="020B0604030504040204" pitchFamily="34" charset="0"/>
              </a:rPr>
              <a:t>SOP</a:t>
            </a:r>
            <a:r>
              <a:rPr lang="en-US" sz="1400" dirty="0">
                <a:ea typeface="Tahoma" panose="020B0604030504040204" pitchFamily="34" charset="0"/>
              </a:rPr>
              <a:t>): helps with inter-sentence coherence.</a:t>
            </a:r>
          </a:p>
          <a:p>
            <a:pPr marL="685800" lvl="1"/>
            <a:endParaRPr lang="en-US" sz="1400" dirty="0">
              <a:ea typeface="Tahoma" panose="020B0604030504040204" pitchFamily="34" charset="0"/>
            </a:endParaRPr>
          </a:p>
          <a:p>
            <a:pPr marL="685800" lvl="1"/>
            <a:endParaRPr lang="en-US" sz="1400" dirty="0">
              <a:ea typeface="Tahoma" panose="020B0604030504040204" pitchFamily="34" charset="0"/>
            </a:endParaRPr>
          </a:p>
          <a:p>
            <a:pPr marL="685800" lvl="1"/>
            <a:endParaRPr lang="en-US" sz="1400" dirty="0">
              <a:ea typeface="Tahoma" panose="020B0604030504040204" pitchFamily="34" charset="0"/>
            </a:endParaRPr>
          </a:p>
          <a:p>
            <a:pPr marL="685800" lvl="1"/>
            <a:endParaRPr lang="en-US" sz="1400" dirty="0">
              <a:ea typeface="Tahoma" panose="020B0604030504040204" pitchFamily="34" charset="0"/>
            </a:endParaRPr>
          </a:p>
          <a:p>
            <a:pPr marL="400050" lvl="1" indent="0">
              <a:buNone/>
            </a:pPr>
            <a:endParaRPr lang="en-US" sz="1400" dirty="0">
              <a:ea typeface="Tahoma" panose="020B0604030504040204" pitchFamily="34" charset="0"/>
            </a:endParaRPr>
          </a:p>
          <a:p>
            <a:pPr marL="685800" lvl="1"/>
            <a:endParaRPr lang="en-US" sz="1400" dirty="0">
              <a:ea typeface="Tahoma" panose="020B0604030504040204" pitchFamily="34" charset="0"/>
            </a:endParaRPr>
          </a:p>
          <a:p>
            <a:pPr marL="685800" lvl="1"/>
            <a:r>
              <a:rPr lang="en-US" sz="1400" b="1" dirty="0">
                <a:ea typeface="Tahoma" panose="020B0604030504040204" pitchFamily="34" charset="0"/>
              </a:rPr>
              <a:t>Removes dropout</a:t>
            </a:r>
            <a:r>
              <a:rPr lang="en-US" sz="1400" dirty="0">
                <a:ea typeface="Tahoma" panose="020B0604030504040204" pitchFamily="34" charset="0"/>
              </a:rPr>
              <a:t>: increases model capacity and reduces memory consumption.</a:t>
            </a:r>
          </a:p>
          <a:p>
            <a:pPr marL="685800" lvl="1"/>
            <a:r>
              <a:rPr lang="en-US" sz="1400" b="1" dirty="0">
                <a:ea typeface="Tahoma" panose="020B0604030504040204" pitchFamily="34" charset="0"/>
              </a:rPr>
              <a:t>10x more data</a:t>
            </a:r>
            <a:endParaRPr lang="en-US" sz="1400" dirty="0">
              <a:ea typeface="Tahoma" panose="020B0604030504040204" pitchFamily="34" charset="0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Proposed Model</a:t>
            </a:r>
            <a:endParaRPr lang="ko-KR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34DD3-23CD-CC46-AF37-48E62FB01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4" r="2731" b="29146"/>
          <a:stretch/>
        </p:blipFill>
        <p:spPr>
          <a:xfrm>
            <a:off x="755576" y="2390228"/>
            <a:ext cx="5130502" cy="1249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C1C830-0F78-B545-B985-5B6C75B8D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97" y="4197982"/>
            <a:ext cx="2675483" cy="20928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A4923-6104-2147-BF01-971E2A827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74" y="4164072"/>
            <a:ext cx="2795326" cy="22172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730953-F7DF-BA4C-9334-3597F0C69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70748" r="27755" b="1384"/>
          <a:stretch/>
        </p:blipFill>
        <p:spPr>
          <a:xfrm>
            <a:off x="5886078" y="2657887"/>
            <a:ext cx="3132101" cy="73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6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Proposed Model</a:t>
            </a:r>
            <a:endParaRPr lang="ko-KR" alt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D84DD-3EDE-994F-A62E-4692B342A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9" t="25349" r="28368" b="6859"/>
          <a:stretch/>
        </p:blipFill>
        <p:spPr>
          <a:xfrm>
            <a:off x="7553309" y="598908"/>
            <a:ext cx="1382198" cy="1169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8B5A4-DD35-FE4C-8387-9B0D7029280B}"/>
              </a:ext>
            </a:extLst>
          </p:cNvPr>
          <p:cNvSpPr txBox="1"/>
          <p:nvPr/>
        </p:nvSpPr>
        <p:spPr>
          <a:xfrm>
            <a:off x="471367" y="1750535"/>
            <a:ext cx="2516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Reduce</a:t>
            </a:r>
            <a:r>
              <a:rPr lang="en-US" sz="1400" dirty="0"/>
              <a:t> parameters by reducing BERT’s embedding dimension (from 768 to 128) and a simple projection layer back to 768 after.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FBDC2-B7FA-234F-92AC-9AEE9B8D4315}"/>
              </a:ext>
            </a:extLst>
          </p:cNvPr>
          <p:cNvSpPr txBox="1"/>
          <p:nvPr/>
        </p:nvSpPr>
        <p:spPr>
          <a:xfrm>
            <a:off x="7717538" y="1755099"/>
            <a:ext cx="105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Green AI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6714A7-8D40-7142-8467-ACD0D0056D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t="30241" r="58986" b="3629"/>
          <a:stretch/>
        </p:blipFill>
        <p:spPr>
          <a:xfrm>
            <a:off x="3140280" y="1521285"/>
            <a:ext cx="1382198" cy="1448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B6C41-CFFB-F748-8105-E9E1D92B7C1B}"/>
              </a:ext>
            </a:extLst>
          </p:cNvPr>
          <p:cNvSpPr txBox="1"/>
          <p:nvPr/>
        </p:nvSpPr>
        <p:spPr>
          <a:xfrm>
            <a:off x="471367" y="3184312"/>
            <a:ext cx="25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Reuse</a:t>
            </a:r>
            <a:r>
              <a:rPr lang="en-US" sz="1400" dirty="0"/>
              <a:t> shared weights in Attention Feed Forward Operations layers, resulting in parameter reduction.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99DA2-A396-EA43-AE65-D0E4D84707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" t="32891" r="62102"/>
          <a:stretch/>
        </p:blipFill>
        <p:spPr>
          <a:xfrm>
            <a:off x="3138436" y="3134527"/>
            <a:ext cx="1410750" cy="1508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280A7-BD80-1049-BC10-14E35F08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9" t="40880" r="4543" b="21439"/>
          <a:stretch/>
        </p:blipFill>
        <p:spPr>
          <a:xfrm>
            <a:off x="5537887" y="4298622"/>
            <a:ext cx="3024336" cy="1171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870058-DDC2-364F-88EB-F21F7561A3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3" t="36276" r="8881" b="22070"/>
          <a:stretch/>
        </p:blipFill>
        <p:spPr>
          <a:xfrm>
            <a:off x="2987591" y="4800177"/>
            <a:ext cx="1981061" cy="107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C4626-E7D7-6145-9D39-B4224D4098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" t="40880" r="59345" b="21439"/>
          <a:stretch/>
        </p:blipFill>
        <p:spPr>
          <a:xfrm>
            <a:off x="5940152" y="3239552"/>
            <a:ext cx="1947802" cy="112039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86903A-61EA-4D44-971F-F8689D345CE2}"/>
              </a:ext>
            </a:extLst>
          </p:cNvPr>
          <p:cNvCxnSpPr/>
          <p:nvPr/>
        </p:nvCxnSpPr>
        <p:spPr>
          <a:xfrm>
            <a:off x="4916055" y="3789040"/>
            <a:ext cx="520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AD705E3-DC3B-3F47-9AA7-465C7C0E97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4" t="49989" r="2369" b="10589"/>
          <a:stretch/>
        </p:blipFill>
        <p:spPr>
          <a:xfrm>
            <a:off x="4591782" y="1700808"/>
            <a:ext cx="2853279" cy="11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4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Proposed Model</a:t>
            </a:r>
            <a:endParaRPr lang="ko-KR" alt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D84DD-3EDE-994F-A62E-4692B342A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9" t="25349" r="28368" b="6859"/>
          <a:stretch/>
        </p:blipFill>
        <p:spPr>
          <a:xfrm>
            <a:off x="7553309" y="598908"/>
            <a:ext cx="1382198" cy="1169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8B5A4-DD35-FE4C-8387-9B0D7029280B}"/>
              </a:ext>
            </a:extLst>
          </p:cNvPr>
          <p:cNvSpPr txBox="1"/>
          <p:nvPr/>
        </p:nvSpPr>
        <p:spPr>
          <a:xfrm>
            <a:off x="471367" y="1750535"/>
            <a:ext cx="2516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Reduce</a:t>
            </a:r>
            <a:r>
              <a:rPr lang="en-US" sz="1400" dirty="0"/>
              <a:t> parameters by reducing BERT’s embedding dimension (from 768 to 128) and a simple projection layer back to 768 after.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FBDC2-B7FA-234F-92AC-9AEE9B8D4315}"/>
              </a:ext>
            </a:extLst>
          </p:cNvPr>
          <p:cNvSpPr txBox="1"/>
          <p:nvPr/>
        </p:nvSpPr>
        <p:spPr>
          <a:xfrm>
            <a:off x="7717538" y="1755099"/>
            <a:ext cx="105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Green AI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6714A7-8D40-7142-8467-ACD0D0056D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t="30241" r="58986" b="3629"/>
          <a:stretch/>
        </p:blipFill>
        <p:spPr>
          <a:xfrm>
            <a:off x="3140280" y="1521285"/>
            <a:ext cx="1382198" cy="1448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B6C41-CFFB-F748-8105-E9E1D92B7C1B}"/>
              </a:ext>
            </a:extLst>
          </p:cNvPr>
          <p:cNvSpPr txBox="1"/>
          <p:nvPr/>
        </p:nvSpPr>
        <p:spPr>
          <a:xfrm>
            <a:off x="471367" y="3184312"/>
            <a:ext cx="25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Reuse</a:t>
            </a:r>
            <a:r>
              <a:rPr lang="en-US" sz="1400" dirty="0"/>
              <a:t> shared weights in Attention Feed Forward Operations layers, resulting in parameter reduction.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280A7-BD80-1049-BC10-14E35F08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9" t="40880" r="4543" b="21439"/>
          <a:stretch/>
        </p:blipFill>
        <p:spPr>
          <a:xfrm>
            <a:off x="5088082" y="3099854"/>
            <a:ext cx="3024336" cy="1171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C4626-E7D7-6145-9D39-B4224D409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" t="40880" r="59345" b="21439"/>
          <a:stretch/>
        </p:blipFill>
        <p:spPr>
          <a:xfrm>
            <a:off x="3140280" y="3120150"/>
            <a:ext cx="1947802" cy="1120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705E3-DC3B-3F47-9AA7-465C7C0E97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4" t="49989" r="2369" b="10589"/>
          <a:stretch/>
        </p:blipFill>
        <p:spPr>
          <a:xfrm>
            <a:off x="4591782" y="1700808"/>
            <a:ext cx="2853279" cy="11391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E85A68-E1EE-1744-A3FE-2D3BF1420BFD}"/>
              </a:ext>
            </a:extLst>
          </p:cNvPr>
          <p:cNvSpPr txBox="1"/>
          <p:nvPr/>
        </p:nvSpPr>
        <p:spPr>
          <a:xfrm>
            <a:off x="471367" y="4327153"/>
            <a:ext cx="2516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Recycle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ALBERT_Large</a:t>
            </a:r>
            <a:r>
              <a:rPr lang="en-US" sz="1400" dirty="0"/>
              <a:t> has very few parameters, so in this principle, the author increased the hidden parameters by a lot in </a:t>
            </a:r>
            <a:r>
              <a:rPr lang="en-US" sz="1400" dirty="0" err="1"/>
              <a:t>ALBERT_XXLarge</a:t>
            </a:r>
            <a:r>
              <a:rPr lang="en-US" sz="1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2F3D0-D115-0E41-AAA2-C7300F8C7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9" t="33317" r="7620" b="31666"/>
          <a:stretch/>
        </p:blipFill>
        <p:spPr>
          <a:xfrm>
            <a:off x="3059832" y="4551255"/>
            <a:ext cx="5184576" cy="12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312876"/>
            <a:ext cx="8208912" cy="223224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BERTScore: </a:t>
            </a:r>
            <a:br>
              <a:rPr lang="en-US" sz="4000" dirty="0"/>
            </a:br>
            <a:r>
              <a:rPr lang="en-US" sz="3600" dirty="0"/>
              <a:t>Evaluating Text Generation with BERT</a:t>
            </a:r>
            <a:br>
              <a:rPr lang="en-US" sz="3600" dirty="0"/>
            </a:br>
            <a:br>
              <a:rPr lang="en-US" sz="3600" dirty="0"/>
            </a:br>
            <a:r>
              <a:rPr lang="en-US" sz="1800" dirty="0" err="1"/>
              <a:t>Tianyi</a:t>
            </a:r>
            <a:r>
              <a:rPr lang="en-US" sz="1800" dirty="0"/>
              <a:t> Zhang et al.</a:t>
            </a:r>
            <a:br>
              <a:rPr lang="en-US" sz="1800" dirty="0"/>
            </a:br>
            <a:r>
              <a:rPr lang="en-US" sz="1800" dirty="0"/>
              <a:t>(Cornell Uni, ASAPP Inc)</a:t>
            </a:r>
            <a:br>
              <a:rPr lang="en-US" sz="1800" dirty="0"/>
            </a:br>
            <a:br>
              <a:rPr lang="en-US" sz="1800" dirty="0"/>
            </a:br>
            <a:r>
              <a:rPr lang="en-US" sz="1300" dirty="0"/>
              <a:t>Code (</a:t>
            </a:r>
            <a:r>
              <a:rPr lang="en-US" sz="1300" dirty="0" err="1"/>
              <a:t>PyTorch</a:t>
            </a:r>
            <a:r>
              <a:rPr lang="en-US" sz="1300" dirty="0"/>
              <a:t>): </a:t>
            </a:r>
            <a:r>
              <a:rPr lang="en-US" sz="1300" u="sng" dirty="0">
                <a:hlinkClick r:id="rId3"/>
              </a:rPr>
              <a:t>https://github.com/Tiiiger/bert_score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45578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endParaRPr lang="ko-KR" altLang="en-US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EFE488-D6C4-6C4D-BF3A-D573F7C9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846684"/>
            <a:ext cx="6908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42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References</a:t>
            </a:r>
            <a:endParaRPr lang="ko-KR" altLang="en-US" sz="36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4504AD0-8D19-BC4F-9597-F2778E70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460851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500" dirty="0"/>
              <a:t>Zhang, </a:t>
            </a:r>
            <a:r>
              <a:rPr lang="en-US" sz="1500" dirty="0" err="1"/>
              <a:t>Tianyi</a:t>
            </a:r>
            <a:r>
              <a:rPr lang="en-US" sz="1500" dirty="0"/>
              <a:t>, et al. "</a:t>
            </a:r>
            <a:r>
              <a:rPr lang="en-US" sz="1500" dirty="0" err="1"/>
              <a:t>Bertscore</a:t>
            </a:r>
            <a:r>
              <a:rPr lang="en-US" sz="1500" dirty="0"/>
              <a:t>: Evaluating text generation with </a:t>
            </a:r>
            <a:r>
              <a:rPr lang="en-US" sz="1500" dirty="0" err="1"/>
              <a:t>bert</a:t>
            </a:r>
            <a:r>
              <a:rPr lang="en-US" sz="1500" dirty="0"/>
              <a:t>." </a:t>
            </a:r>
            <a:r>
              <a:rPr lang="en-US" sz="1500" dirty="0" err="1"/>
              <a:t>arXiv</a:t>
            </a:r>
            <a:r>
              <a:rPr lang="en-US" sz="1500" dirty="0"/>
              <a:t> preprint arXiv:1904.09675 (2019). [</a:t>
            </a:r>
            <a:r>
              <a:rPr lang="en-US" sz="15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https://github.com/Tiiiger/bert_score</a:t>
            </a:r>
            <a:r>
              <a:rPr lang="en-US" sz="1500" dirty="0"/>
              <a:t>]</a:t>
            </a:r>
          </a:p>
          <a:p>
            <a:pPr marL="285750" indent="-285750"/>
            <a:r>
              <a:rPr lang="en-US" sz="1500" dirty="0"/>
              <a:t>Khandelwal, Urvashi, et al. "Generalization through Memorization: Nearest Neighbor Language Models." </a:t>
            </a:r>
            <a:r>
              <a:rPr lang="en-US" sz="1500" dirty="0" err="1"/>
              <a:t>arXiv</a:t>
            </a:r>
            <a:r>
              <a:rPr lang="en-US" sz="1500" dirty="0"/>
              <a:t> preprint arXiv:1911.00172 (2019). [</a:t>
            </a:r>
            <a:r>
              <a:rPr lang="en-US" sz="15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https://github.com/urvashik/knnlm</a:t>
            </a:r>
            <a:r>
              <a:rPr lang="en-US" sz="1500" dirty="0"/>
              <a:t>]</a:t>
            </a:r>
          </a:p>
          <a:p>
            <a:pPr marL="285750" indent="-285750"/>
            <a:r>
              <a:rPr lang="en-US" sz="1500" dirty="0"/>
              <a:t>Wang, Wei, et al. "</a:t>
            </a:r>
            <a:r>
              <a:rPr lang="en-US" sz="1500" dirty="0" err="1"/>
              <a:t>StructBERT</a:t>
            </a:r>
            <a:r>
              <a:rPr lang="en-US" sz="1500" dirty="0"/>
              <a:t>: Incorporating Language Structures into Pre-training for Deep Language Understanding." </a:t>
            </a:r>
            <a:r>
              <a:rPr lang="en-US" sz="1500" dirty="0" err="1"/>
              <a:t>arXiv</a:t>
            </a:r>
            <a:r>
              <a:rPr lang="en-US" sz="1500" dirty="0"/>
              <a:t> preprint arXiv:1908.04577 (2019). [No code]</a:t>
            </a:r>
          </a:p>
          <a:p>
            <a:pPr marL="285750" indent="-285750"/>
            <a:r>
              <a:rPr lang="en-US" sz="1500" dirty="0"/>
              <a:t>Clark, Kevin, et al. "Electra: Pre-training text encoders as discriminators rather than generators." </a:t>
            </a:r>
            <a:r>
              <a:rPr lang="en-US" sz="1500" dirty="0" err="1"/>
              <a:t>arXiv</a:t>
            </a:r>
            <a:r>
              <a:rPr lang="en-US" sz="1500" dirty="0"/>
              <a:t> preprint arXiv:2003.10555 (2020). [</a:t>
            </a:r>
            <a:r>
              <a:rPr lang="en-US" sz="15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https://github.com/google-research/electra</a:t>
            </a:r>
            <a:r>
              <a:rPr lang="en-US" sz="1500" dirty="0"/>
              <a:t>, </a:t>
            </a:r>
            <a:r>
              <a:rPr lang="en-US" sz="15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https://huggingface.co/transformers/model_doc/electra.html</a:t>
            </a:r>
            <a:r>
              <a:rPr lang="en-US" sz="1500" dirty="0"/>
              <a:t>]</a:t>
            </a:r>
          </a:p>
          <a:p>
            <a:pPr marL="285750" indent="-285750"/>
            <a:r>
              <a:rPr lang="en-US" sz="1500" dirty="0"/>
              <a:t>Lan, </a:t>
            </a:r>
            <a:r>
              <a:rPr lang="en-US" sz="1500" dirty="0" err="1"/>
              <a:t>Zhenzhong</a:t>
            </a:r>
            <a:r>
              <a:rPr lang="en-US" sz="1500" dirty="0"/>
              <a:t>, et al. "Albert: A lite </a:t>
            </a:r>
            <a:r>
              <a:rPr lang="en-US" sz="1500" dirty="0" err="1"/>
              <a:t>bert</a:t>
            </a:r>
            <a:r>
              <a:rPr lang="en-US" sz="1500" dirty="0"/>
              <a:t> for self-supervised learning of language representations." </a:t>
            </a:r>
            <a:r>
              <a:rPr lang="en-US" sz="1500" dirty="0" err="1"/>
              <a:t>arXiv</a:t>
            </a:r>
            <a:r>
              <a:rPr lang="en-US" sz="1500" dirty="0"/>
              <a:t> preprint arXiv:1909.11942 (2019). [</a:t>
            </a:r>
            <a:r>
              <a:rPr lang="en-US" sz="15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https://github.com/google-research/ALBERT</a:t>
            </a:r>
            <a:r>
              <a:rPr lang="en-US" sz="1500" dirty="0"/>
              <a:t>, </a:t>
            </a:r>
            <a:r>
              <a:rPr lang="en-US" sz="15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https://huggingface.co/transformers/model_doc/albert.html</a:t>
            </a:r>
            <a:r>
              <a:rPr lang="en-US" sz="1500" dirty="0"/>
              <a:t>]</a:t>
            </a:r>
          </a:p>
          <a:p>
            <a:pPr marL="0" indent="0">
              <a:buNone/>
            </a:pPr>
            <a:endParaRPr lang="en-US" sz="1400" dirty="0">
              <a:ea typeface="Tahoma" panose="020B0604030504040204" pitchFamily="34" charset="0"/>
            </a:endParaRPr>
          </a:p>
          <a:p>
            <a:pPr marL="285750" indent="-285750"/>
            <a:endParaRPr lang="en-US" sz="1400" dirty="0">
              <a:ea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200" dirty="0">
                <a:ea typeface="Tahoma" panose="020B0604030504040204" pitchFamily="34" charset="0"/>
              </a:rPr>
              <a:t>      Note: images were taken from the author’s paper </a:t>
            </a:r>
            <a:r>
              <a:rPr lang="en-US" sz="1200">
                <a:ea typeface="Tahoma" panose="020B0604030504040204" pitchFamily="34" charset="0"/>
              </a:rPr>
              <a:t>or presentation</a:t>
            </a:r>
            <a:r>
              <a:rPr lang="en-US" sz="1200" dirty="0">
                <a:ea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8667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624" y="2535486"/>
            <a:ext cx="685110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Thank you!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6047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sz="3600" dirty="0"/>
              <a:t>Evaluation metrics</a:t>
            </a:r>
            <a:endParaRPr lang="ko-KR" altLang="en-US" sz="36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4608512"/>
          </a:xfrm>
        </p:spPr>
        <p:txBody>
          <a:bodyPr>
            <a:normAutofit/>
          </a:bodyPr>
          <a:lstStyle/>
          <a:p>
            <a:r>
              <a:rPr lang="en-US" sz="1800" b="1" dirty="0"/>
              <a:t>N-gram</a:t>
            </a:r>
            <a:r>
              <a:rPr lang="en-US" sz="1800" dirty="0"/>
              <a:t>:</a:t>
            </a:r>
          </a:p>
          <a:p>
            <a:pPr lvl="1"/>
            <a:r>
              <a:rPr lang="en-US" sz="1400" dirty="0"/>
              <a:t>BLEU (</a:t>
            </a:r>
            <a:r>
              <a:rPr lang="en-US" sz="1400" dirty="0" err="1"/>
              <a:t>Papineni</a:t>
            </a:r>
            <a:r>
              <a:rPr lang="en-US" sz="1400" dirty="0"/>
              <a:t> et al., 2002)</a:t>
            </a:r>
          </a:p>
          <a:p>
            <a:pPr lvl="1"/>
            <a:r>
              <a:rPr lang="en-US" sz="1400" dirty="0"/>
              <a:t>METEOR (Banerjee and </a:t>
            </a:r>
            <a:r>
              <a:rPr lang="en-US" sz="1400" dirty="0" err="1"/>
              <a:t>Lavie</a:t>
            </a:r>
            <a:r>
              <a:rPr lang="en-US" sz="1400" dirty="0"/>
              <a:t>, 2005)</a:t>
            </a:r>
          </a:p>
          <a:p>
            <a:pPr lvl="1"/>
            <a:r>
              <a:rPr lang="en-US" sz="1400" dirty="0"/>
              <a:t>ROUGE (Lin, 2004)</a:t>
            </a:r>
          </a:p>
          <a:p>
            <a:pPr lvl="1"/>
            <a:r>
              <a:rPr lang="en-US" sz="1400" dirty="0" err="1"/>
              <a:t>chrF</a:t>
            </a:r>
            <a:r>
              <a:rPr lang="en-US" sz="1400" dirty="0"/>
              <a:t> (Popovic, 2015)</a:t>
            </a:r>
          </a:p>
          <a:p>
            <a:pPr lvl="1"/>
            <a:endParaRPr lang="en-US" sz="1400" dirty="0"/>
          </a:p>
          <a:p>
            <a:r>
              <a:rPr lang="en-US" sz="1800" b="1" dirty="0"/>
              <a:t>Embedding-based</a:t>
            </a:r>
            <a:r>
              <a:rPr lang="en-US" sz="1800" dirty="0"/>
              <a:t>:</a:t>
            </a:r>
          </a:p>
          <a:p>
            <a:pPr lvl="1"/>
            <a:r>
              <a:rPr lang="en-US" sz="1400" dirty="0"/>
              <a:t>Meant 2.0 (Lo, 2017)</a:t>
            </a:r>
          </a:p>
          <a:p>
            <a:pPr lvl="1"/>
            <a:r>
              <a:rPr lang="en-US" sz="1400" dirty="0" err="1"/>
              <a:t>YiSi</a:t>
            </a:r>
            <a:r>
              <a:rPr lang="en-US" sz="1400" dirty="0"/>
              <a:t> (Lo et al., 2018)</a:t>
            </a:r>
          </a:p>
          <a:p>
            <a:pPr lvl="1"/>
            <a:r>
              <a:rPr lang="en-US" sz="1400" b="1" dirty="0"/>
              <a:t>Proposed</a:t>
            </a:r>
            <a:r>
              <a:rPr lang="en-US" sz="1400" dirty="0"/>
              <a:t>: new evaluation metric that uses </a:t>
            </a:r>
            <a:r>
              <a:rPr lang="en-US" sz="1400" i="1" dirty="0"/>
              <a:t>BERT embeddings</a:t>
            </a:r>
            <a:endParaRPr lang="en-KR" sz="1400" dirty="0">
              <a:ea typeface="Tahoma" pitchFamily="34" charset="0"/>
            </a:endParaRPr>
          </a:p>
          <a:p>
            <a:pPr lvl="1"/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53969-017C-1544-972D-D6359FD5D184}"/>
              </a:ext>
            </a:extLst>
          </p:cNvPr>
          <p:cNvSpPr txBox="1"/>
          <p:nvPr/>
        </p:nvSpPr>
        <p:spPr>
          <a:xfrm>
            <a:off x="683568" y="4653136"/>
            <a:ext cx="3888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“Analogously to common metrics, BERTScore computes a similarity score for each token in the candidate sentence with each token in the reference sentence. However, instead of exact matches, we compute token similarity using contextual embeddings.“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A0CD3-A533-E84F-A9A5-487600B8DB12}"/>
              </a:ext>
            </a:extLst>
          </p:cNvPr>
          <p:cNvSpPr txBox="1"/>
          <p:nvPr/>
        </p:nvSpPr>
        <p:spPr>
          <a:xfrm>
            <a:off x="4824028" y="4760857"/>
            <a:ext cx="3744416" cy="116955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- Not restricted to a maximum </a:t>
            </a:r>
            <a:r>
              <a:rPr lang="en-US" sz="1400" i="1" dirty="0"/>
              <a:t>n</a:t>
            </a:r>
            <a:r>
              <a:rPr lang="en-US" sz="1400" dirty="0"/>
              <a:t>-gram</a:t>
            </a:r>
          </a:p>
          <a:p>
            <a:r>
              <a:rPr lang="en-US" sz="1400" dirty="0"/>
              <a:t>- Allows for relaxed matches (like METEOR)</a:t>
            </a:r>
          </a:p>
          <a:p>
            <a:r>
              <a:rPr lang="en-US" sz="1400" dirty="0"/>
              <a:t>- Support available for 104 languages</a:t>
            </a:r>
          </a:p>
          <a:p>
            <a:r>
              <a:rPr lang="en-US" sz="1400" dirty="0"/>
              <a:t>- Task agnostic: not optimized for any specific evaluation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8F284-9325-574C-AA87-BD67164F0B8A}"/>
              </a:ext>
            </a:extLst>
          </p:cNvPr>
          <p:cNvSpPr txBox="1"/>
          <p:nvPr/>
        </p:nvSpPr>
        <p:spPr>
          <a:xfrm>
            <a:off x="4824028" y="1916832"/>
            <a:ext cx="3456384" cy="954107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dirty="0"/>
              <a:t>Higher </a:t>
            </a:r>
            <a:r>
              <a:rPr lang="en-US" i="1" dirty="0"/>
              <a:t>n</a:t>
            </a:r>
            <a:r>
              <a:rPr lang="en-US" dirty="0"/>
              <a:t>: </a:t>
            </a:r>
          </a:p>
          <a:p>
            <a:r>
              <a:rPr lang="en-US" dirty="0"/>
              <a:t>+ Better able to capture word order</a:t>
            </a:r>
          </a:p>
          <a:p>
            <a:r>
              <a:rPr lang="en-US" dirty="0"/>
              <a:t>- Becomes more restrictive and constrained to the exact form of the reference.</a:t>
            </a:r>
          </a:p>
        </p:txBody>
      </p:sp>
    </p:spTree>
    <p:extLst>
      <p:ext uri="{BB962C8B-B14F-4D97-AF65-F5344CB8AC3E}">
        <p14:creationId xmlns:p14="http://schemas.microsoft.com/office/powerpoint/2010/main" val="373683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Proposed Model</a:t>
            </a:r>
            <a:endParaRPr lang="ko-KR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56FDD-D486-464A-8F23-2471122E9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8"/>
          <a:stretch/>
        </p:blipFill>
        <p:spPr>
          <a:xfrm>
            <a:off x="502943" y="2003589"/>
            <a:ext cx="4392488" cy="2140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0623D-093F-0E42-814E-36076828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 r="51907"/>
          <a:stretch/>
        </p:blipFill>
        <p:spPr>
          <a:xfrm>
            <a:off x="5116627" y="2245987"/>
            <a:ext cx="1787187" cy="183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136DC1-5AD2-4547-B6EE-91376FA1DC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2" t="12454" r="177"/>
          <a:stretch/>
        </p:blipFill>
        <p:spPr>
          <a:xfrm>
            <a:off x="6903303" y="2217583"/>
            <a:ext cx="1701145" cy="1838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95E4D4-8296-A147-9CF5-FF9AE197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5" r="3944" b="85406"/>
          <a:stretch/>
        </p:blipFill>
        <p:spPr>
          <a:xfrm>
            <a:off x="6047734" y="1933559"/>
            <a:ext cx="1701145" cy="312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9C5510-C349-FB40-A971-256D13841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54"/>
          <a:stretch/>
        </p:blipFill>
        <p:spPr>
          <a:xfrm>
            <a:off x="5039447" y="4554092"/>
            <a:ext cx="1434988" cy="1751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DDC70E-428F-5644-9DFF-9E95516B99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8" r="-1210"/>
          <a:stretch/>
        </p:blipFill>
        <p:spPr>
          <a:xfrm>
            <a:off x="6822532" y="4556120"/>
            <a:ext cx="1465592" cy="1753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13DA7-A250-AC45-AE92-205A2090C8C4}"/>
              </a:ext>
            </a:extLst>
          </p:cNvPr>
          <p:cNvCxnSpPr/>
          <p:nvPr/>
        </p:nvCxnSpPr>
        <p:spPr>
          <a:xfrm>
            <a:off x="5975551" y="4196268"/>
            <a:ext cx="0" cy="3128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C3A623-57C0-FE48-B5F0-CCFDFB522F84}"/>
              </a:ext>
            </a:extLst>
          </p:cNvPr>
          <p:cNvCxnSpPr/>
          <p:nvPr/>
        </p:nvCxnSpPr>
        <p:spPr>
          <a:xfrm>
            <a:off x="7748879" y="4221088"/>
            <a:ext cx="0" cy="3128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5BD37FA-8EC3-AA4B-8F75-9946772B79FF}"/>
              </a:ext>
            </a:extLst>
          </p:cNvPr>
          <p:cNvSpPr txBox="1"/>
          <p:nvPr/>
        </p:nvSpPr>
        <p:spPr>
          <a:xfrm>
            <a:off x="6360398" y="4196268"/>
            <a:ext cx="1075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r>
              <a:rPr lang="en-KR" sz="1200" b="1" i="0" dirty="0">
                <a:latin typeface="Tahoma" pitchFamily="34" charset="0"/>
                <a:ea typeface="Tahoma" pitchFamily="34" charset="0"/>
                <a:cs typeface="Tahoma" pitchFamily="34" charset="0"/>
              </a:rPr>
              <a:t>ax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F467B-10A5-7345-AA64-F33F28B4FFF1}"/>
              </a:ext>
            </a:extLst>
          </p:cNvPr>
          <p:cNvSpPr txBox="1"/>
          <p:nvPr/>
        </p:nvSpPr>
        <p:spPr>
          <a:xfrm>
            <a:off x="5418737" y="4219351"/>
            <a:ext cx="6764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row</a:t>
            </a:r>
            <a:endParaRPr lang="en-KR" sz="900" b="1" i="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44784D-FA04-ED42-A23E-3349AA891FC7}"/>
              </a:ext>
            </a:extLst>
          </p:cNvPr>
          <p:cNvSpPr txBox="1"/>
          <p:nvPr/>
        </p:nvSpPr>
        <p:spPr>
          <a:xfrm>
            <a:off x="7748879" y="4237278"/>
            <a:ext cx="6764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column</a:t>
            </a:r>
            <a:endParaRPr lang="en-KR" sz="900" b="1" i="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71355-7B08-6E42-BDAE-0E0995870A07}"/>
                  </a:ext>
                </a:extLst>
              </p:cNvPr>
              <p:cNvSpPr txBox="1"/>
              <p:nvPr/>
            </p:nvSpPr>
            <p:spPr>
              <a:xfrm>
                <a:off x="1187624" y="5301208"/>
                <a:ext cx="1872208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: reference token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/>
                  <a:t>: candidate token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71355-7B08-6E42-BDAE-0E0995870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01208"/>
                <a:ext cx="1872208" cy="540533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8652C2-8395-B943-B5CB-2B0C20FB07AA}"/>
                  </a:ext>
                </a:extLst>
              </p:cNvPr>
              <p:cNvSpPr txBox="1"/>
              <p:nvPr/>
            </p:nvSpPr>
            <p:spPr>
              <a:xfrm>
                <a:off x="1187624" y="4632531"/>
                <a:ext cx="2874393" cy="584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similarity = cos(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)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8652C2-8395-B943-B5CB-2B0C20FB0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632531"/>
                <a:ext cx="2874393" cy="584263"/>
              </a:xfrm>
              <a:prstGeom prst="rect">
                <a:avLst/>
              </a:prstGeom>
              <a:blipFill>
                <a:blip r:embed="rId7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Proposed Model</a:t>
            </a:r>
            <a:endParaRPr lang="ko-KR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56FDD-D486-464A-8F23-2471122E9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8"/>
          <a:stretch/>
        </p:blipFill>
        <p:spPr>
          <a:xfrm>
            <a:off x="484019" y="2020382"/>
            <a:ext cx="4392488" cy="21407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95E4D4-8296-A147-9CF5-FF9AE197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5" r="3944" b="85406"/>
          <a:stretch/>
        </p:blipFill>
        <p:spPr>
          <a:xfrm>
            <a:off x="5956802" y="1950352"/>
            <a:ext cx="1701145" cy="312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9C5510-C349-FB40-A971-256D13841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54"/>
          <a:stretch/>
        </p:blipFill>
        <p:spPr>
          <a:xfrm>
            <a:off x="5020523" y="2347897"/>
            <a:ext cx="1434988" cy="1751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DDC70E-428F-5644-9DFF-9E95516B99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8" r="-1210"/>
          <a:stretch/>
        </p:blipFill>
        <p:spPr>
          <a:xfrm>
            <a:off x="6803608" y="2349925"/>
            <a:ext cx="1465592" cy="1753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13DA7-A250-AC45-AE92-205A2090C8C4}"/>
              </a:ext>
            </a:extLst>
          </p:cNvPr>
          <p:cNvCxnSpPr/>
          <p:nvPr/>
        </p:nvCxnSpPr>
        <p:spPr>
          <a:xfrm>
            <a:off x="5956627" y="4309889"/>
            <a:ext cx="0" cy="3128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C3A623-57C0-FE48-B5F0-CCFDFB522F84}"/>
              </a:ext>
            </a:extLst>
          </p:cNvPr>
          <p:cNvCxnSpPr/>
          <p:nvPr/>
        </p:nvCxnSpPr>
        <p:spPr>
          <a:xfrm>
            <a:off x="7729955" y="4334709"/>
            <a:ext cx="0" cy="3128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6B1BAEA-6766-FC45-8C86-FC92AA4403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8"/>
          <a:stretch/>
        </p:blipFill>
        <p:spPr>
          <a:xfrm>
            <a:off x="5013418" y="4793456"/>
            <a:ext cx="1850803" cy="1155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A16C2E-9AEF-3441-9620-73A651E63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3" r="-96"/>
          <a:stretch/>
        </p:blipFill>
        <p:spPr>
          <a:xfrm>
            <a:off x="6999477" y="4793680"/>
            <a:ext cx="1460955" cy="115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3AC89-CE06-AB41-B559-0C60D0D66A57}"/>
              </a:ext>
            </a:extLst>
          </p:cNvPr>
          <p:cNvSpPr txBox="1"/>
          <p:nvPr/>
        </p:nvSpPr>
        <p:spPr>
          <a:xfrm>
            <a:off x="6558441" y="4318222"/>
            <a:ext cx="61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200" b="1" i="0" dirty="0">
                <a:latin typeface="Tahoma" pitchFamily="34" charset="0"/>
                <a:ea typeface="Tahoma" pitchFamily="34" charset="0"/>
                <a:cs typeface="Tahoma" pitchFamily="34" charset="0"/>
              </a:rPr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82E0B-7D19-0647-8879-96EAEAD22050}"/>
                  </a:ext>
                </a:extLst>
              </p:cNvPr>
              <p:cNvSpPr txBox="1"/>
              <p:nvPr/>
            </p:nvSpPr>
            <p:spPr>
              <a:xfrm>
                <a:off x="1132091" y="5106102"/>
                <a:ext cx="2773259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𝐹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1=2 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𝑃𝑟𝑒𝑐𝑖𝑠𝑖𝑜𝑛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 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𝑥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 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𝑃𝑟𝑒𝑐𝑖𝑠𝑖𝑜𝑛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+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KR" sz="1800" b="0" i="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82E0B-7D19-0647-8879-96EAEAD22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091" y="5106102"/>
                <a:ext cx="2773259" cy="530530"/>
              </a:xfrm>
              <a:prstGeom prst="rect">
                <a:avLst/>
              </a:prstGeom>
              <a:blipFill>
                <a:blip r:embed="rId6"/>
                <a:stretch>
                  <a:fillRect l="-909" t="-6977" r="-455" b="-116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92C2AF-AD9D-0D41-9275-2717CC6B588E}"/>
              </a:ext>
            </a:extLst>
          </p:cNvPr>
          <p:cNvCxnSpPr>
            <a:cxnSpLocks/>
          </p:cNvCxnSpPr>
          <p:nvPr/>
        </p:nvCxnSpPr>
        <p:spPr>
          <a:xfrm flipH="1">
            <a:off x="4228435" y="5323780"/>
            <a:ext cx="432048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3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endParaRPr lang="ko-KR" altLang="en-US" sz="36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226405" y="1628982"/>
            <a:ext cx="2676635" cy="864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u="sng" dirty="0"/>
              <a:t>Machine Translation</a:t>
            </a:r>
          </a:p>
          <a:p>
            <a:pPr marL="0" indent="0" algn="ctr">
              <a:buNone/>
            </a:pPr>
            <a:r>
              <a:rPr lang="en-US" sz="1200" dirty="0"/>
              <a:t>Significantly </a:t>
            </a:r>
            <a:r>
              <a:rPr lang="en-US" sz="1200" b="1" dirty="0"/>
              <a:t>higher performance</a:t>
            </a:r>
            <a:r>
              <a:rPr lang="en-US" sz="1200" dirty="0"/>
              <a:t> </a:t>
            </a:r>
          </a:p>
          <a:p>
            <a:pPr marL="0" indent="0" algn="ctr">
              <a:buNone/>
            </a:pPr>
            <a:r>
              <a:rPr lang="en-US" sz="1200" dirty="0"/>
              <a:t>compared to the other metrics.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8D0FB-1D53-3747-9389-C5F63FD1A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" y="2493078"/>
            <a:ext cx="4680520" cy="1831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86041-3DB1-974F-80CD-A28F997F1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4" y="2636912"/>
            <a:ext cx="2092692" cy="355286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968152A-3A90-F042-A1E6-11982218B892}"/>
              </a:ext>
            </a:extLst>
          </p:cNvPr>
          <p:cNvSpPr txBox="1">
            <a:spLocks/>
          </p:cNvSpPr>
          <p:nvPr/>
        </p:nvSpPr>
        <p:spPr>
          <a:xfrm>
            <a:off x="5364088" y="1556792"/>
            <a:ext cx="339472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u="sng" dirty="0"/>
              <a:t>Image captioning</a:t>
            </a:r>
          </a:p>
          <a:p>
            <a:pPr marL="0" indent="0" algn="ctr">
              <a:buNone/>
            </a:pPr>
            <a:r>
              <a:rPr lang="en-US" sz="1200" b="1" dirty="0"/>
              <a:t>Outperforms</a:t>
            </a:r>
            <a:r>
              <a:rPr lang="en-US" sz="1200" dirty="0"/>
              <a:t> all task-agnostic baselines by </a:t>
            </a:r>
          </a:p>
          <a:p>
            <a:pPr marL="0" indent="0" algn="ctr">
              <a:buNone/>
            </a:pPr>
            <a:r>
              <a:rPr lang="en-US" sz="1200" dirty="0"/>
              <a:t>large margins and </a:t>
            </a:r>
            <a:r>
              <a:rPr lang="en-US" sz="1200" b="1" dirty="0"/>
              <a:t>correlates better with </a:t>
            </a:r>
          </a:p>
          <a:p>
            <a:pPr marL="0" indent="0" algn="ctr">
              <a:buNone/>
            </a:pPr>
            <a:r>
              <a:rPr lang="en-US" sz="1200" b="1" dirty="0"/>
              <a:t>human judgments</a:t>
            </a:r>
            <a:r>
              <a:rPr lang="en-US" sz="1200" dirty="0"/>
              <a:t> than existing metrics.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1E5289-198E-6446-A4E4-61B45BE20BBA}"/>
              </a:ext>
            </a:extLst>
          </p:cNvPr>
          <p:cNvSpPr txBox="1">
            <a:spLocks/>
          </p:cNvSpPr>
          <p:nvPr/>
        </p:nvSpPr>
        <p:spPr>
          <a:xfrm>
            <a:off x="852750" y="4581128"/>
            <a:ext cx="3696436" cy="1640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100" u="sng" dirty="0"/>
              <a:t>Speed</a:t>
            </a:r>
          </a:p>
          <a:p>
            <a:r>
              <a:rPr lang="en-US" sz="1600" dirty="0"/>
              <a:t>Able to process 192.5 candidate-reference pairs/second using a GTX-1080Ti GPU.</a:t>
            </a:r>
          </a:p>
          <a:p>
            <a:endParaRPr lang="en-US" sz="1600" dirty="0"/>
          </a:p>
          <a:p>
            <a:r>
              <a:rPr lang="en-US" sz="1600" dirty="0"/>
              <a:t>Evaluating the complete WMT18 </a:t>
            </a:r>
            <a:r>
              <a:rPr lang="en-US" sz="1600" dirty="0" err="1"/>
              <a:t>en</a:t>
            </a:r>
            <a:r>
              <a:rPr lang="en-US" sz="1600" dirty="0"/>
              <a:t>-de test set (2,998 sentences):</a:t>
            </a:r>
          </a:p>
          <a:p>
            <a:pPr lvl="1"/>
            <a:r>
              <a:rPr lang="en-US" sz="1600" dirty="0"/>
              <a:t>BERTScore: 15.6 seconds</a:t>
            </a:r>
          </a:p>
          <a:p>
            <a:pPr lvl="1"/>
            <a:r>
              <a:rPr lang="en-US" sz="1600" dirty="0" err="1"/>
              <a:t>SacreBLEU</a:t>
            </a:r>
            <a:r>
              <a:rPr lang="en-US" sz="1600" dirty="0"/>
              <a:t>: 5.4 seconds</a:t>
            </a:r>
          </a:p>
        </p:txBody>
      </p:sp>
    </p:spTree>
    <p:extLst>
      <p:ext uri="{BB962C8B-B14F-4D97-AF65-F5344CB8AC3E}">
        <p14:creationId xmlns:p14="http://schemas.microsoft.com/office/powerpoint/2010/main" val="81159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2312876"/>
            <a:ext cx="8208912" cy="223224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Generalization through Memorization: Nearest Neighbor Language Models</a:t>
            </a:r>
            <a:br>
              <a:rPr lang="en-US" sz="4000" dirty="0"/>
            </a:br>
            <a:br>
              <a:rPr lang="en-US" sz="3600" dirty="0"/>
            </a:br>
            <a:r>
              <a:rPr lang="en-US" sz="1800" dirty="0"/>
              <a:t>Urvashi Khandelwal et al.</a:t>
            </a:r>
            <a:br>
              <a:rPr lang="en-US" sz="1800" dirty="0"/>
            </a:br>
            <a:r>
              <a:rPr lang="en-US" sz="1800" dirty="0"/>
              <a:t>(Stanford NLP, FAIR)</a:t>
            </a:r>
            <a:br>
              <a:rPr lang="en-US" sz="1800" dirty="0"/>
            </a:br>
            <a:br>
              <a:rPr lang="en-US" sz="1800" dirty="0"/>
            </a:br>
            <a:r>
              <a:rPr lang="en-US" sz="1300" dirty="0"/>
              <a:t>Code: </a:t>
            </a:r>
            <a:r>
              <a:rPr lang="en-US" sz="1300" u="sng" dirty="0">
                <a:hlinkClick r:id="rId3"/>
              </a:rPr>
              <a:t>https://github.com/urvashik/knnlm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7172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Proposed Model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58A75-F53D-A546-90F2-5D898FCE7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4608512"/>
          </a:xfrm>
        </p:spPr>
        <p:txBody>
          <a:bodyPr>
            <a:normAutofit/>
          </a:bodyPr>
          <a:lstStyle/>
          <a:p>
            <a:r>
              <a:rPr lang="en-US" sz="1800" b="1" dirty="0"/>
              <a:t>Motivation</a:t>
            </a:r>
          </a:p>
          <a:p>
            <a:pPr lvl="1"/>
            <a:r>
              <a:rPr lang="en-US" sz="1400" dirty="0"/>
              <a:t>“Instead of adding parameters and training costs, can explicitly memorizing data make LMs generalize better without the added cost of training?”</a:t>
            </a:r>
            <a:endParaRPr lang="en-US" sz="1400" b="1" dirty="0"/>
          </a:p>
          <a:p>
            <a:r>
              <a:rPr lang="en-US" sz="1800" b="1" dirty="0">
                <a:ea typeface="Tahoma" pitchFamily="34" charset="0"/>
              </a:rPr>
              <a:t>Proposed</a:t>
            </a:r>
          </a:p>
          <a:p>
            <a:pPr lvl="1"/>
            <a:r>
              <a:rPr lang="en-US" sz="1400" dirty="0"/>
              <a:t>Nearest Neighbor Language Models (</a:t>
            </a:r>
            <a:r>
              <a:rPr lang="en-US" sz="1400" b="1" dirty="0" err="1"/>
              <a:t>kNN</a:t>
            </a:r>
            <a:r>
              <a:rPr lang="en-US" sz="1400" b="1" dirty="0"/>
              <a:t>-LMs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Assume there is a network that has been trained with a dataset.</a:t>
            </a:r>
          </a:p>
          <a:p>
            <a:pPr lvl="1"/>
            <a:r>
              <a:rPr lang="en-US" sz="1400" dirty="0"/>
              <a:t>Given a new (bigger) dataset, instead of fine-tuning or retraining the model (high computation cost), use the new data (datastore) to find similar entries in the old data and make more educated predictions.</a:t>
            </a:r>
          </a:p>
          <a:p>
            <a:endParaRPr lang="en-KR" sz="1400" dirty="0">
              <a:ea typeface="Tahoma" pitchFamily="34" charset="0"/>
            </a:endParaRPr>
          </a:p>
          <a:p>
            <a:pPr lvl="1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88FE5-84AC-C14B-8959-F79689432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18"/>
          <a:stretch/>
        </p:blipFill>
        <p:spPr>
          <a:xfrm>
            <a:off x="2088232" y="4296424"/>
            <a:ext cx="6300192" cy="17968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5580EE-FEA4-A24F-AAE6-B8E4F0D64968}"/>
              </a:ext>
            </a:extLst>
          </p:cNvPr>
          <p:cNvSpPr/>
          <p:nvPr/>
        </p:nvSpPr>
        <p:spPr>
          <a:xfrm>
            <a:off x="2147156" y="4296424"/>
            <a:ext cx="2592288" cy="1114460"/>
          </a:xfrm>
          <a:prstGeom prst="roundRect">
            <a:avLst>
              <a:gd name="adj" fmla="val 7268"/>
            </a:avLst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2D265-D3AC-B848-BCAD-47C2C4B1E9DB}"/>
              </a:ext>
            </a:extLst>
          </p:cNvPr>
          <p:cNvSpPr txBox="1"/>
          <p:nvPr/>
        </p:nvSpPr>
        <p:spPr>
          <a:xfrm>
            <a:off x="923020" y="4345822"/>
            <a:ext cx="1165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KR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imilar </a:t>
            </a:r>
            <a:r>
              <a:rPr lang="en-KR" sz="1200" b="0" i="0" dirty="0">
                <a:latin typeface="Tahoma" pitchFamily="34" charset="0"/>
                <a:ea typeface="Tahoma" pitchFamily="34" charset="0"/>
                <a:cs typeface="Tahoma" pitchFamily="34" charset="0"/>
              </a:rPr>
              <a:t>data pairs from training set using FAISS</a:t>
            </a:r>
            <a:r>
              <a:rPr lang="en-KR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KR" sz="1200" b="0" i="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72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ADEA46F-EB1A-9347-BC1F-7F8116F0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4" y="375246"/>
            <a:ext cx="7390444" cy="13255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Results</a:t>
            </a:r>
            <a:endParaRPr lang="ko-KR" alt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C695D-1BDA-074D-8230-961D541D9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50" y="1729038"/>
            <a:ext cx="5699100" cy="2636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8F1B7B-C660-8F40-A5D5-1F45288A10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0" r="20606" b="30388"/>
          <a:stretch/>
        </p:blipFill>
        <p:spPr>
          <a:xfrm>
            <a:off x="2843808" y="4725144"/>
            <a:ext cx="3456384" cy="12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4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800" b="0" i="0" dirty="0" smtClean="0">
            <a:latin typeface="Tahoma" pitchFamily="34" charset="0"/>
            <a:ea typeface="Tahoma" pitchFamily="34" charset="0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34993</TotalTime>
  <Words>1411</Words>
  <Application>Microsoft Macintosh PowerPoint</Application>
  <PresentationFormat>On-screen Show (4:3)</PresentationFormat>
  <Paragraphs>162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Cambria Math</vt:lpstr>
      <vt:lpstr>Tahoma</vt:lpstr>
      <vt:lpstr>Office 테마</vt:lpstr>
      <vt:lpstr>Some Highlights of ICLR 2020</vt:lpstr>
      <vt:lpstr>BERTScore:  Evaluating Text Generation with BERT  Tianyi Zhang et al. (Cornell Uni, ASAPP Inc)  Code (PyTorch): https://github.com/Tiiiger/bert_score</vt:lpstr>
      <vt:lpstr>Evaluation metrics</vt:lpstr>
      <vt:lpstr>Proposed Model</vt:lpstr>
      <vt:lpstr>Proposed Model</vt:lpstr>
      <vt:lpstr>Results</vt:lpstr>
      <vt:lpstr>Generalization through Memorization: Nearest Neighbor Language Models  Urvashi Khandelwal et al. (Stanford NLP, FAIR)  Code: https://github.com/urvashik/knnlm</vt:lpstr>
      <vt:lpstr>Proposed Model</vt:lpstr>
      <vt:lpstr>Results</vt:lpstr>
      <vt:lpstr>StructBERT: Incorporating Language Structures into Pre-training for Deep Language Understanding   Wei Wang et al. (Alibaba Group)  Note: No code, no plan to release</vt:lpstr>
      <vt:lpstr>Proposed Model</vt:lpstr>
      <vt:lpstr>Results</vt:lpstr>
      <vt:lpstr>ELECTRA: Pre-training Text Encoders as Discriminators Rather Than Generators  Kevin Clark, Minh-Thang Luong, Quoc V. Le, Christopher D. Manning (Stanford Uni, Google Brain)  Code (Tensorflow): https://github.com/google-research/electra Code (HuggingFace): https://huggingface.co/transformers/model_doc/electra.html</vt:lpstr>
      <vt:lpstr>Proposed Model</vt:lpstr>
      <vt:lpstr>Results</vt:lpstr>
      <vt:lpstr>ALBERT: A Lite BERT for Self-supervised Learning of Language Representations  Zhenzhong Lan et al. (Google Research)  Code (TF, with pre-trained weights): https://github.com/google-research/ALBERT Code (HugginFace): https://huggingface.co/transformers/model_doc/albert.html</vt:lpstr>
      <vt:lpstr>Proposed Model</vt:lpstr>
      <vt:lpstr>Proposed Model</vt:lpstr>
      <vt:lpstr>Proposed Model</vt:lpstr>
      <vt:lpstr>Results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 Hong</dc:creator>
  <cp:lastModifiedBy>Microsoft Office User</cp:lastModifiedBy>
  <cp:revision>1697</cp:revision>
  <cp:lastPrinted>2020-05-14T07:28:37Z</cp:lastPrinted>
  <dcterms:created xsi:type="dcterms:W3CDTF">2014-07-16T06:16:52Z</dcterms:created>
  <dcterms:modified xsi:type="dcterms:W3CDTF">2020-05-14T13:29:00Z</dcterms:modified>
</cp:coreProperties>
</file>